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905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4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8264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6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8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E9720-3B3B-8145-BD15-6AB3A0A4F56B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AB3FFF-4C54-EA48-8AAB-E7F6675C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0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bitsnotebook.com/Algebra2/Statistics/STzScore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A477-2EBE-1CA8-D8E0-AEEA9583B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week 2: The Normal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CA9A9-5455-8D25-1F58-A533F1D22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Rabail</a:t>
            </a:r>
            <a:r>
              <a:rPr lang="en-US" dirty="0"/>
              <a:t> Tahir </a:t>
            </a:r>
          </a:p>
        </p:txBody>
      </p:sp>
    </p:spTree>
    <p:extLst>
      <p:ext uri="{BB962C8B-B14F-4D97-AF65-F5344CB8AC3E}">
        <p14:creationId xmlns:p14="http://schemas.microsoft.com/office/powerpoint/2010/main" val="32499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4ADE-9748-620F-6390-5CE47AE5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Standardised</a:t>
            </a:r>
            <a:r>
              <a:rPr lang="en-US" dirty="0"/>
              <a:t> Scores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E481A-57C4-A055-E1D2-FE9FBE4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Normal Distribution allows us to compare individuals in a normal population. </a:t>
            </a:r>
          </a:p>
          <a:p>
            <a:r>
              <a:rPr lang="en-US" dirty="0"/>
              <a:t>But sometimes it becomes harder with different normal populations, for example we use a different criteria to judge a “tall man” than we use for a ”tall woman”. </a:t>
            </a:r>
          </a:p>
          <a:p>
            <a:r>
              <a:rPr lang="en-US" dirty="0"/>
              <a:t>We rescale the Normal Distribution, and convert it to Standard Normal Distribution , where mean = 0 and Standard Deviation = 1. </a:t>
            </a:r>
          </a:p>
          <a:p>
            <a:r>
              <a:rPr lang="en-US" dirty="0"/>
              <a:t>This makes it simpler to compare different distributions even if they have different means and variances. </a:t>
            </a:r>
          </a:p>
        </p:txBody>
      </p:sp>
    </p:spTree>
    <p:extLst>
      <p:ext uri="{BB962C8B-B14F-4D97-AF65-F5344CB8AC3E}">
        <p14:creationId xmlns:p14="http://schemas.microsoft.com/office/powerpoint/2010/main" val="45650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A452-BFD2-2F92-0AEC-BB8A5825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58A0-4182-9A15-5CEB-15C0289A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z-score to compare different Normal distributions.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 </a:t>
            </a:r>
            <a:r>
              <a:rPr lang="en-GB" b="0" i="1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z</a:t>
            </a:r>
            <a:r>
              <a:rPr lang="en-GB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-score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(or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standard score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represents the number of standard deviations a given value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falls from the mean, </a:t>
            </a:r>
            <a:r>
              <a:rPr lang="el-GR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μ</a:t>
            </a:r>
            <a:r>
              <a:rPr lang="el-GR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dirty="0"/>
          </a:p>
          <a:p>
            <a:r>
              <a:rPr lang="en-US" dirty="0"/>
              <a:t>It is given as follows: </a:t>
            </a:r>
          </a:p>
          <a:p>
            <a:pPr marL="0" indent="0">
              <a:buNone/>
            </a:pPr>
            <a:r>
              <a:rPr lang="en-US" dirty="0"/>
              <a:t>         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A2A7AC2-4239-AB1C-75A6-32D2916E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31" y="3784347"/>
            <a:ext cx="4002087" cy="12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2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CFB4-58B1-0629-C6DB-D27E2F5A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869AE0-60A3-DFE0-C43F-1A937F0B7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817" y="2070099"/>
            <a:ext cx="3519045" cy="3000301"/>
          </a:xfrm>
        </p:spPr>
      </p:pic>
    </p:spTree>
    <p:extLst>
      <p:ext uri="{BB962C8B-B14F-4D97-AF65-F5344CB8AC3E}">
        <p14:creationId xmlns:p14="http://schemas.microsoft.com/office/powerpoint/2010/main" val="384492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B236-DB6C-0C3C-BA21-2057A0C9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FD44-C09F-FB52-8345-918C68B4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her exams, Alexandra scores 75 in History and 87 in </a:t>
            </a:r>
            <a:r>
              <a:rPr lang="en-US" dirty="0" err="1"/>
              <a:t>Maths</a:t>
            </a:r>
            <a:r>
              <a:rPr lang="en-US" dirty="0"/>
              <a:t>. For the year group as a whole, History has a mean score of 63 in the examination with a standard deviation of 8, while </a:t>
            </a:r>
            <a:r>
              <a:rPr lang="en-US" dirty="0" err="1"/>
              <a:t>Maths</a:t>
            </a:r>
            <a:r>
              <a:rPr lang="en-US" dirty="0"/>
              <a:t> has a mean of 69 with a standard deviation of 15. Compare Alexandra’s performance in these 2 subjects.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History z = (75-63)/ 8 = 1.5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Maths</a:t>
            </a:r>
            <a:r>
              <a:rPr lang="en-US" dirty="0"/>
              <a:t> z = (87 – 69) / 15 = 1.2 </a:t>
            </a:r>
          </a:p>
          <a:p>
            <a:pPr marL="0" indent="0">
              <a:buNone/>
            </a:pPr>
            <a:r>
              <a:rPr lang="en-US" dirty="0"/>
              <a:t>Since Alexandra’s z score is higher in History than in </a:t>
            </a:r>
            <a:r>
              <a:rPr lang="en-US" dirty="0" err="1"/>
              <a:t>Maths</a:t>
            </a:r>
            <a:r>
              <a:rPr lang="en-US" dirty="0"/>
              <a:t>, so her performance is better in History than in </a:t>
            </a:r>
            <a:r>
              <a:rPr lang="en-US" dirty="0" err="1"/>
              <a:t>Maths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340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79B1-1D78-D545-68A1-846B0DB7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B7741-DEBC-FB3C-8CEF-9043D90E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We have two homes from two different neighborhoods. Neighborhood A has a mean home value of $140,000 and standard deviation of $3,000. Neighborhood B has a mean home value of $800,000 and standard deviation of $10,000.</a:t>
            </a:r>
          </a:p>
          <a:p>
            <a:r>
              <a:rPr lang="en-US" dirty="0"/>
              <a:t>Now we have two homes from each neighborhood. House A from neighborhood A is worth $150,000 and house B from neighborhood B is worth $815,000. Which home is more expensive relative to the average home in its neighborhood?</a:t>
            </a:r>
          </a:p>
        </p:txBody>
      </p:sp>
    </p:spTree>
    <p:extLst>
      <p:ext uri="{BB962C8B-B14F-4D97-AF65-F5344CB8AC3E}">
        <p14:creationId xmlns:p14="http://schemas.microsoft.com/office/powerpoint/2010/main" val="416433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B087-CAB1-2F93-92E2-83B0AA29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1BEB9E4-D5A6-51D5-53CD-657638643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957" y="1663700"/>
            <a:ext cx="4899818" cy="4169713"/>
          </a:xfrm>
        </p:spPr>
      </p:pic>
    </p:spTree>
    <p:extLst>
      <p:ext uri="{BB962C8B-B14F-4D97-AF65-F5344CB8AC3E}">
        <p14:creationId xmlns:p14="http://schemas.microsoft.com/office/powerpoint/2010/main" val="17980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4D0-5603-54F9-C0B6-EA8F144C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936CF-7EB3-9BCF-1311-376272DDC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72621"/>
                <a:ext cx="8596668" cy="388077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“There are many different normal distributions, with each one depending on two parameters: the population mean, </a:t>
                </a:r>
                <a:r>
                  <a:rPr lang="el-GR" dirty="0"/>
                  <a:t>μ, </a:t>
                </a:r>
                <a:r>
                  <a:rPr lang="en-US" dirty="0"/>
                  <a:t>and the population standard deviation, </a:t>
                </a:r>
                <a:r>
                  <a:rPr lang="el-GR" dirty="0"/>
                  <a:t>σ. </a:t>
                </a:r>
                <a:r>
                  <a:rPr lang="en-US" dirty="0"/>
                  <a:t>Rather than performing computations on each new set of parameters for a variety of normal curves, it is easier to work in reference to the "simplest case" of the normal curves, called the standard normal distribution.”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 standard normal distribution, mean is 0 and standard deviation is 1. </a:t>
                </a:r>
              </a:p>
              <a:p>
                <a:r>
                  <a:rPr lang="en-US" dirty="0"/>
                  <a:t>In Standard Normal Distribution, X is distributed as a normal random variable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all normal distributions are the same basic shape, we only need to have probabilities for one particular case to allow us to calculate probabilities for all cases. </a:t>
                </a:r>
              </a:p>
              <a:p>
                <a:r>
                  <a:rPr lang="en-US" dirty="0"/>
                  <a:t>We use a Z-table or a standard normal table to calculate Z-scores and Probability percentages.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936CF-7EB3-9BCF-1311-376272DDC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72621"/>
                <a:ext cx="8596668" cy="3880773"/>
              </a:xfrm>
              <a:blipFill>
                <a:blip r:embed="rId2"/>
                <a:stretch>
                  <a:fillRect l="-147" t="-1303" r="-147" b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6DA88BE-8F2F-6C1B-C99B-84EE681C7F3E}"/>
              </a:ext>
            </a:extLst>
          </p:cNvPr>
          <p:cNvSpPr txBox="1"/>
          <p:nvPr/>
        </p:nvSpPr>
        <p:spPr>
          <a:xfrm>
            <a:off x="172910" y="6228347"/>
            <a:ext cx="960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 z-scores </a:t>
            </a:r>
            <a:r>
              <a:rPr lang="en-US" dirty="0">
                <a:hlinkClick r:id="rId3"/>
              </a:rPr>
              <a:t>https://mathbitsnotebook.com/Algebra2/Statistics/STzScores.html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7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117D-F0C8-37F9-50F2-532E6B06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Distribution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4795992-4C7C-05E3-8DDE-03E6D3450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2" t="1760" b="-1"/>
          <a:stretch/>
        </p:blipFill>
        <p:spPr>
          <a:xfrm>
            <a:off x="528638" y="1485901"/>
            <a:ext cx="6967690" cy="42426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0B03-1093-1A3E-BDCE-B5E96E274281}"/>
              </a:ext>
            </a:extLst>
          </p:cNvPr>
          <p:cNvSpPr txBox="1"/>
          <p:nvPr/>
        </p:nvSpPr>
        <p:spPr>
          <a:xfrm>
            <a:off x="7343775" y="2684183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Z-scores are rounded to 2-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99449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E56D-D654-4121-1906-C2E05852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92B1F-6967-2464-11A1-1FA00F295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If </a:t>
            </a:r>
            <a:r>
              <a:rPr lang="en-GB" sz="2400" b="0" i="0" dirty="0">
                <a:solidFill>
                  <a:srgbClr val="000838"/>
                </a:solidFill>
                <a:effectLst/>
                <a:latin typeface="KaTeX_Main"/>
              </a:rPr>
              <a:t>z=0</a:t>
            </a:r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, the value equals the mean.</a:t>
            </a:r>
          </a:p>
          <a:p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If </a:t>
            </a:r>
            <a:r>
              <a:rPr lang="en-GB" sz="2400" b="0" i="0" dirty="0">
                <a:solidFill>
                  <a:srgbClr val="000838"/>
                </a:solidFill>
                <a:effectLst/>
                <a:latin typeface="KaTeX_Main"/>
              </a:rPr>
              <a:t>z&gt;0</a:t>
            </a:r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, the value is to the right of the mean.</a:t>
            </a:r>
          </a:p>
          <a:p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If </a:t>
            </a:r>
            <a:r>
              <a:rPr lang="en-GB" sz="2400" b="0" i="0" dirty="0">
                <a:solidFill>
                  <a:srgbClr val="000838"/>
                </a:solidFill>
                <a:effectLst/>
                <a:latin typeface="KaTeX_Main"/>
              </a:rPr>
              <a:t>z&lt;0</a:t>
            </a:r>
            <a:r>
              <a:rPr lang="en-GB" sz="2400" b="0" dirty="0">
                <a:solidFill>
                  <a:srgbClr val="000838"/>
                </a:solidFill>
                <a:effectLst/>
                <a:latin typeface="Muli"/>
              </a:rPr>
              <a:t>, the value is to the left of the mean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46B0-5C0C-204E-B53E-8D975F81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9163"/>
          </a:xfrm>
        </p:spPr>
        <p:txBody>
          <a:bodyPr/>
          <a:lstStyle/>
          <a:p>
            <a:r>
              <a:rPr lang="en-US" dirty="0"/>
              <a:t>Z-Table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0B33-B4FD-EA14-2BAE-C773F1E8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400175"/>
            <a:ext cx="8788227" cy="4641187"/>
          </a:xfrm>
        </p:spPr>
        <p:txBody>
          <a:bodyPr/>
          <a:lstStyle/>
          <a:p>
            <a:r>
              <a:rPr lang="en-US" dirty="0"/>
              <a:t>Standard normal distributions are very useful because we have a z-table (standard normal table) that gives us the area (i.e. probability) from the far left of the curve up to the z-value.</a:t>
            </a:r>
          </a:p>
          <a:p>
            <a:r>
              <a:rPr lang="en-US" dirty="0"/>
              <a:t>Z-Table helps us to calculate the z-score or the area under the curve(</a:t>
            </a:r>
            <a:r>
              <a:rPr lang="en-US" dirty="0" err="1"/>
              <a:t>probability,percentage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3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F222-D760-9904-5D9D-EA7EDE79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The Normal Distribution </a:t>
            </a:r>
          </a:p>
        </p:txBody>
      </p:sp>
      <p:pic>
        <p:nvPicPr>
          <p:cNvPr id="15" name="Picture 4" descr="Interior of dark warehouse">
            <a:extLst>
              <a:ext uri="{FF2B5EF4-FFF2-40B4-BE49-F238E27FC236}">
                <a16:creationId xmlns:a16="http://schemas.microsoft.com/office/drawing/2014/main" id="{06682E1F-D310-E146-D255-76B892DD4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06" r="31401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6782CC-D42F-9BBA-D89B-9B3AC71A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Normal Distribution is also known as Gaussian Distribution. </a:t>
            </a:r>
          </a:p>
          <a:p>
            <a:r>
              <a:rPr lang="en-US" dirty="0"/>
              <a:t>It is a type of continuous probability distribution, because it is related to continuous variables for example height, weight, temperature etc. </a:t>
            </a:r>
          </a:p>
          <a:p>
            <a:r>
              <a:rPr lang="en-US" dirty="0"/>
              <a:t>It describes the probability of any variable taking a particular range of values.</a:t>
            </a:r>
          </a:p>
          <a:p>
            <a:r>
              <a:rPr lang="en-US" dirty="0"/>
              <a:t>It occurs very frequently in the real world. It is seen a lot in nature, science, engineering and many other fields. </a:t>
            </a:r>
          </a:p>
          <a:p>
            <a:r>
              <a:rPr lang="en-US" dirty="0"/>
              <a:t>It provides a good approximation to reality.  </a:t>
            </a:r>
          </a:p>
        </p:txBody>
      </p:sp>
    </p:spTree>
    <p:extLst>
      <p:ext uri="{BB962C8B-B14F-4D97-AF65-F5344CB8AC3E}">
        <p14:creationId xmlns:p14="http://schemas.microsoft.com/office/powerpoint/2010/main" val="144247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4D73-FBEF-2ECA-B51B-306A836C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988"/>
          </a:xfrm>
        </p:spPr>
        <p:txBody>
          <a:bodyPr/>
          <a:lstStyle/>
          <a:p>
            <a:r>
              <a:rPr lang="en-US" dirty="0"/>
              <a:t>Z-Table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AFB67AC-4815-1A03-FC2A-F96A3A6F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8" t="3628" r="4624"/>
          <a:stretch/>
        </p:blipFill>
        <p:spPr>
          <a:xfrm>
            <a:off x="2371726" y="185738"/>
            <a:ext cx="6931576" cy="6505144"/>
          </a:xfrm>
        </p:spPr>
      </p:pic>
    </p:spTree>
    <p:extLst>
      <p:ext uri="{BB962C8B-B14F-4D97-AF65-F5344CB8AC3E}">
        <p14:creationId xmlns:p14="http://schemas.microsoft.com/office/powerpoint/2010/main" val="85986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A8FB-57AE-8813-F504-8D0CBBFB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use Z-table </a:t>
            </a:r>
            <a:br>
              <a:rPr lang="en-US" dirty="0"/>
            </a:b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401E-2CE2-76E3-344B-E7835E7C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71663"/>
            <a:ext cx="8596668" cy="4169700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the probability that a variable has a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-score of less than 0.36.</a:t>
            </a: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First visualize the given question on a standard normal curve </a:t>
            </a: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C07495-CCFD-A520-DA55-4B279E19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3428999"/>
            <a:ext cx="6272214" cy="30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2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6C8B-C332-628B-02E9-FCF3BE1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46BC-98A5-7C58-DAB1-7432D9978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14375"/>
            <a:ext cx="8596668" cy="53269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Second step is to use the Z-table. </a:t>
            </a:r>
          </a:p>
          <a:p>
            <a:r>
              <a:rPr lang="en-US" dirty="0"/>
              <a:t>The intersection shows 0.6406. The probability is 64.06% (or the area percentage of the yellow region is 0.6406).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491D432-EC11-2472-8F6B-F536A86C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2334096"/>
            <a:ext cx="7772400" cy="33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8856-E1FC-4B03-CEF4-6998481C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57D17-DDA9-F357-2E99-04E58CA6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5875"/>
            <a:ext cx="8816802" cy="4755487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normally distributed population of test scores has a mean of 80 and a standard deviation of 5.2. </a:t>
            </a:r>
            <a:br>
              <a:rPr lang="en-GB" dirty="0"/>
            </a:br>
            <a:br>
              <a:rPr lang="en-GB" dirty="0"/>
            </a:br>
            <a:r>
              <a:rPr lang="en-GB" b="1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</a:rPr>
              <a:t>a)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Find the percentage of scores that lies below 73.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    b)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the percentage of scores that lies between 82 and 86.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   c) Find the percentage of scores that lies above 73.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8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218E-2BD7-2CDB-66C4-57E5137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</a:rPr>
              <a:t>a)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Find the percentage of scores that lies below 73.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44D1-CC33-E8C4-4D5E-EBB71FD9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visualize the problem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85B979-C6C8-BD29-8157-AC018ADF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2899547"/>
            <a:ext cx="7772400" cy="31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BAE6-E735-D083-2F98-BCFBC363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b)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the percentage of scores that lies between 82 and 86.</a:t>
            </a:r>
            <a:endParaRPr lang="en-US" dirty="0"/>
          </a:p>
        </p:txBody>
      </p:sp>
      <p:pic>
        <p:nvPicPr>
          <p:cNvPr id="5" name="Content Placeholder 4" descr="A picture containing letter&#10;&#10;Description automatically generated">
            <a:extLst>
              <a:ext uri="{FF2B5EF4-FFF2-40B4-BE49-F238E27FC236}">
                <a16:creationId xmlns:a16="http://schemas.microsoft.com/office/drawing/2014/main" id="{4F690175-7E7F-A5A5-11E0-CA8D5769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257426"/>
            <a:ext cx="9021726" cy="2784916"/>
          </a:xfrm>
        </p:spPr>
      </p:pic>
    </p:spTree>
    <p:extLst>
      <p:ext uri="{BB962C8B-B14F-4D97-AF65-F5344CB8AC3E}">
        <p14:creationId xmlns:p14="http://schemas.microsoft.com/office/powerpoint/2010/main" val="107588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2BFB-E781-0A88-F41B-746F2FFA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c) Find the percentage of scores that lies above 73.</a:t>
            </a:r>
            <a:b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372B04C-C530-B8A2-E1F2-46820D67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20" y="2837310"/>
            <a:ext cx="9278693" cy="1429264"/>
          </a:xfrm>
        </p:spPr>
      </p:pic>
    </p:spTree>
    <p:extLst>
      <p:ext uri="{BB962C8B-B14F-4D97-AF65-F5344CB8AC3E}">
        <p14:creationId xmlns:p14="http://schemas.microsoft.com/office/powerpoint/2010/main" val="133774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8FC5-B5B8-DDB8-4A40-C13C95E1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B63A-C8A7-AA64-09D6-1CACE4667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3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1FF-FC6B-33A6-D09A-6D96304A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Distribution 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12E43CC-A160-B66A-C46E-5A5A5F05D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9598" r="1513" b="24941"/>
          <a:stretch/>
        </p:blipFill>
        <p:spPr>
          <a:xfrm>
            <a:off x="848505" y="1369160"/>
            <a:ext cx="8733716" cy="3688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FF571-5B5D-5300-C492-026A08D848E8}"/>
              </a:ext>
            </a:extLst>
          </p:cNvPr>
          <p:cNvSpPr txBox="1"/>
          <p:nvPr/>
        </p:nvSpPr>
        <p:spPr>
          <a:xfrm>
            <a:off x="1885950" y="6215063"/>
            <a:ext cx="763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taken from “Complete probability &amp; Statistics , James Nicholson”</a:t>
            </a:r>
          </a:p>
        </p:txBody>
      </p:sp>
    </p:spTree>
    <p:extLst>
      <p:ext uri="{BB962C8B-B14F-4D97-AF65-F5344CB8AC3E}">
        <p14:creationId xmlns:p14="http://schemas.microsoft.com/office/powerpoint/2010/main" val="83660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ABF8-32CC-A82D-53A8-67AE6998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3B43-51AC-7FBC-7D08-CFEA03F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Density Function (PDF), that creates the Normal Distribution is given by the following formula: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7520CEC9-7B80-A1F3-8FDE-1A58D9C2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99" y="3250074"/>
            <a:ext cx="4403725" cy="10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D63D-FAED-7FF5-18E1-5B99E2C0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4806-B276-9416-7483-8907024E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Y-axis in a Normal distribution curve, does not represent probability, it represents the likelihood of </a:t>
            </a:r>
            <a:r>
              <a:rPr lang="en-US" b="1" i="1" dirty="0"/>
              <a:t>Data. </a:t>
            </a:r>
          </a:p>
          <a:p>
            <a:r>
              <a:rPr lang="en-US" dirty="0"/>
              <a:t>Hence to calculate the probability, we need to look at the given range and then calculate the area under the curve for that particular range. </a:t>
            </a:r>
          </a:p>
          <a:p>
            <a:r>
              <a:rPr lang="en-US" dirty="0"/>
              <a:t>That is why we use, Cumulative Density Function </a:t>
            </a:r>
          </a:p>
        </p:txBody>
      </p:sp>
    </p:spTree>
    <p:extLst>
      <p:ext uri="{BB962C8B-B14F-4D97-AF65-F5344CB8AC3E}">
        <p14:creationId xmlns:p14="http://schemas.microsoft.com/office/powerpoint/2010/main" val="220604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B539-0B0A-07CB-D15E-D8815421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B981-8B7F-57C7-BD15-12F416A2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we want to find the probability of a golden retriever weighing between 62 and 66 pounds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AC3D647-ECD6-29B1-678F-11ADDC8C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63" y="2588715"/>
            <a:ext cx="4926538" cy="40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5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2860-4BF0-2A92-F9F9-F11D169A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242B-1583-6ECD-6FA7-CD0D6C2B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wanted to find the probability of observing a golden retriever between 62 and 66 pounds, we would calculate the area up to 66 and subtract the area up to 62.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2FC097E-0B9E-800E-63B3-60EF102B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35" y="3050340"/>
            <a:ext cx="7772400" cy="24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4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4115-792F-D323-F73E-2AC8608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it using Python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35688-CE3E-5826-B60D-D64BD8774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19" y="2723356"/>
            <a:ext cx="8026400" cy="2755900"/>
          </a:xfrm>
        </p:spPr>
      </p:pic>
    </p:spTree>
    <p:extLst>
      <p:ext uri="{BB962C8B-B14F-4D97-AF65-F5344CB8AC3E}">
        <p14:creationId xmlns:p14="http://schemas.microsoft.com/office/powerpoint/2010/main" val="364467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FCE2-0C9B-AE8A-5EAF-B7DB48E1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CDF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0872-B9CE-094D-1EC1-635FD0DD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to calculate the corresponding X-value of a given probability. </a:t>
            </a:r>
          </a:p>
          <a:p>
            <a:r>
              <a:rPr lang="en-US" dirty="0"/>
              <a:t>For example, we want to find the weight that 95% of golden retrievers fall under.</a:t>
            </a:r>
          </a:p>
          <a:p>
            <a:r>
              <a:rPr lang="en-US" dirty="0"/>
              <a:t>You can use </a:t>
            </a:r>
            <a:r>
              <a:rPr lang="en-US" dirty="0" err="1"/>
              <a:t>ppf</a:t>
            </a:r>
            <a:r>
              <a:rPr lang="en-US" dirty="0"/>
              <a:t>() function in Python.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276FFAD1-FB55-E293-4AA3-1318A3E9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3822700"/>
            <a:ext cx="7772400" cy="17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17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{F5569F6B-45B2-284A-BAFC-1AF5BB55197B}tf10001060_mac</Template>
  <TotalTime>1588</TotalTime>
  <Words>1078</Words>
  <Application>Microsoft Macintosh PowerPoint</Application>
  <PresentationFormat>Widescreen</PresentationFormat>
  <Paragraphs>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Cambria Math</vt:lpstr>
      <vt:lpstr>KaTeX_Main</vt:lpstr>
      <vt:lpstr>Muli</vt:lpstr>
      <vt:lpstr>Times New Roman</vt:lpstr>
      <vt:lpstr>Trebuchet MS</vt:lpstr>
      <vt:lpstr>Wingdings 3</vt:lpstr>
      <vt:lpstr>Facet</vt:lpstr>
      <vt:lpstr>Statistics week 2: The Normal Distribution</vt:lpstr>
      <vt:lpstr>The Normal Distribution </vt:lpstr>
      <vt:lpstr>The Normal Distribution </vt:lpstr>
      <vt:lpstr>The Normal Distribution</vt:lpstr>
      <vt:lpstr>The Normal Distribution </vt:lpstr>
      <vt:lpstr>Example </vt:lpstr>
      <vt:lpstr>Example continued</vt:lpstr>
      <vt:lpstr>Calculating it using Python</vt:lpstr>
      <vt:lpstr>The inverse CDF </vt:lpstr>
      <vt:lpstr>Standardised Scores </vt:lpstr>
      <vt:lpstr>Z-Score </vt:lpstr>
      <vt:lpstr>Z-score</vt:lpstr>
      <vt:lpstr>Example 1 </vt:lpstr>
      <vt:lpstr>Example 2 </vt:lpstr>
      <vt:lpstr>Solution </vt:lpstr>
      <vt:lpstr>Standard normal distribution </vt:lpstr>
      <vt:lpstr>Standard Normal Distribution </vt:lpstr>
      <vt:lpstr>Z-score </vt:lpstr>
      <vt:lpstr>Z-Table</vt:lpstr>
      <vt:lpstr>Z-Table </vt:lpstr>
      <vt:lpstr>How to use Z-table  Example 1  </vt:lpstr>
      <vt:lpstr>PowerPoint Presentation</vt:lpstr>
      <vt:lpstr>Example 2</vt:lpstr>
      <vt:lpstr>a) Find the percentage of scores that lies below 73. </vt:lpstr>
      <vt:lpstr>b) Find the percentage of scores that lies between 82 and 86.</vt:lpstr>
      <vt:lpstr> c) Find the percentage of scores that lies above 73. </vt:lpstr>
      <vt:lpstr>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week 2</dc:title>
  <dc:creator>rabail qureshi</dc:creator>
  <cp:lastModifiedBy>rabail qureshi</cp:lastModifiedBy>
  <cp:revision>4</cp:revision>
  <dcterms:created xsi:type="dcterms:W3CDTF">2023-01-17T10:44:19Z</dcterms:created>
  <dcterms:modified xsi:type="dcterms:W3CDTF">2023-02-06T11:14:50Z</dcterms:modified>
</cp:coreProperties>
</file>